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1" r:id="rId2"/>
    <p:sldId id="257" r:id="rId3"/>
    <p:sldId id="259" r:id="rId4"/>
    <p:sldId id="350" r:id="rId5"/>
    <p:sldId id="305" r:id="rId6"/>
    <p:sldId id="306" r:id="rId7"/>
    <p:sldId id="341" r:id="rId8"/>
    <p:sldId id="33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66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7" r:id="rId26"/>
    <p:sldId id="368" r:id="rId27"/>
    <p:sldId id="369" r:id="rId28"/>
    <p:sldId id="370" r:id="rId29"/>
    <p:sldId id="317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배달의민족 한나는 열한살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76C"/>
    <a:srgbClr val="F6B690"/>
    <a:srgbClr val="5C4D7F"/>
    <a:srgbClr val="AF9DCB"/>
    <a:srgbClr val="E96187"/>
    <a:srgbClr val="9B86BE"/>
    <a:srgbClr val="EE8EA9"/>
    <a:srgbClr val="F39863"/>
    <a:srgbClr val="404040"/>
    <a:srgbClr val="B7A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86364" autoAdjust="0"/>
  </p:normalViewPr>
  <p:slideViewPr>
    <p:cSldViewPr snapToGrid="0">
      <p:cViewPr>
        <p:scale>
          <a:sx n="78" d="100"/>
          <a:sy n="78" d="100"/>
        </p:scale>
        <p:origin x="1176" y="2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7A66A0C-34BE-4ACB-BFC8-DD43EF4167EC}"/>
              </a:ext>
            </a:extLst>
          </p:cNvPr>
          <p:cNvGrpSpPr/>
          <p:nvPr/>
        </p:nvGrpSpPr>
        <p:grpSpPr>
          <a:xfrm>
            <a:off x="3165158" y="1642056"/>
            <a:ext cx="5951830" cy="2654737"/>
            <a:chOff x="4429125" y="1109395"/>
            <a:chExt cx="3333750" cy="33337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0DD58-3318-440C-AD1A-F5A63B2D975C}"/>
                </a:ext>
              </a:extLst>
            </p:cNvPr>
            <p:cNvSpPr txBox="1"/>
            <p:nvPr/>
          </p:nvSpPr>
          <p:spPr>
            <a:xfrm>
              <a:off x="4562474" y="1200025"/>
              <a:ext cx="30670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소   </a:t>
              </a:r>
              <a:r>
                <a:rPr lang="ko-KR" altLang="en-US" sz="7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셜</a:t>
              </a:r>
              <a:endPara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dist"/>
              <a:r>
                <a:rPr lang="ko-KR" altLang="en-US" sz="7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웹프로그래밍</a:t>
              </a:r>
              <a:endParaRPr lang="en-US" altLang="ko-KR" sz="7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63CF08-336C-4D82-B040-E22FB979B106}"/>
                </a:ext>
              </a:extLst>
            </p:cNvPr>
            <p:cNvSpPr/>
            <p:nvPr/>
          </p:nvSpPr>
          <p:spPr>
            <a:xfrm>
              <a:off x="4429125" y="1109395"/>
              <a:ext cx="3333750" cy="3333750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6D5B97"/>
                  </a:gs>
                  <a:gs pos="41000">
                    <a:srgbClr val="E96187"/>
                  </a:gs>
                  <a:gs pos="100000">
                    <a:srgbClr val="9B86BE"/>
                  </a:gs>
                </a:gsLst>
                <a:lin ang="13500000" scaled="1"/>
                <a:tileRect/>
              </a:gra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25695" y="5036114"/>
            <a:ext cx="5830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    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디지털 콘텐츠 학과  조 현 재</a:t>
            </a:r>
          </a:p>
        </p:txBody>
      </p:sp>
    </p:spTree>
    <p:extLst>
      <p:ext uri="{BB962C8B-B14F-4D97-AF65-F5344CB8AC3E}">
        <p14:creationId xmlns:p14="http://schemas.microsoft.com/office/powerpoint/2010/main" val="1681433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 시안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5" y="1395137"/>
            <a:ext cx="836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Bootstrap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다양한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Form , Button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이용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4F4A-FD58-4D94-AF15-15B92CE3C48C}"/>
              </a:ext>
            </a:extLst>
          </p:cNvPr>
          <p:cNvSpPr txBox="1"/>
          <p:nvPr/>
        </p:nvSpPr>
        <p:spPr>
          <a:xfrm>
            <a:off x="2340568" y="6387092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이상의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0FE15-9BB4-486E-82E6-1C355B1FDFE6}"/>
              </a:ext>
            </a:extLst>
          </p:cNvPr>
          <p:cNvSpPr txBox="1"/>
          <p:nvPr/>
        </p:nvSpPr>
        <p:spPr>
          <a:xfrm>
            <a:off x="8550443" y="6387092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이하의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06A00-D6F9-43FE-975A-5363BEA87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" y="1979912"/>
            <a:ext cx="6221512" cy="4192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000503-8BC0-420B-B02C-808F56FD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0" y="1871077"/>
            <a:ext cx="5108028" cy="44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9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 시안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5" y="1395137"/>
            <a:ext cx="836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가독성이 떨어지는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Layout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배제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4F4A-FD58-4D94-AF15-15B92CE3C48C}"/>
              </a:ext>
            </a:extLst>
          </p:cNvPr>
          <p:cNvSpPr txBox="1"/>
          <p:nvPr/>
        </p:nvSpPr>
        <p:spPr>
          <a:xfrm>
            <a:off x="2653765" y="620242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로그인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0FE15-9BB4-486E-82E6-1C355B1FDFE6}"/>
              </a:ext>
            </a:extLst>
          </p:cNvPr>
          <p:cNvSpPr txBox="1"/>
          <p:nvPr/>
        </p:nvSpPr>
        <p:spPr>
          <a:xfrm>
            <a:off x="8706854" y="620242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회원가입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C0029-8334-4E14-B10B-86382658E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122176"/>
            <a:ext cx="5365283" cy="37851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6A08D6-AE3F-495C-944A-77F006F3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49" y="2081736"/>
            <a:ext cx="4998320" cy="382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454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 시안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5" y="1395137"/>
            <a:ext cx="836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4.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어떤 환경에서도 쉽게 이용이 가능한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4F4A-FD58-4D94-AF15-15B92CE3C48C}"/>
              </a:ext>
            </a:extLst>
          </p:cNvPr>
          <p:cNvSpPr txBox="1"/>
          <p:nvPr/>
        </p:nvSpPr>
        <p:spPr>
          <a:xfrm>
            <a:off x="2652798" y="620242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0FE15-9BB4-486E-82E6-1C355B1FDFE6}"/>
              </a:ext>
            </a:extLst>
          </p:cNvPr>
          <p:cNvSpPr txBox="1"/>
          <p:nvPr/>
        </p:nvSpPr>
        <p:spPr>
          <a:xfrm>
            <a:off x="8478254" y="6204942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모바일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7E996-8CA2-4973-8249-17B255409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0" y="2122176"/>
            <a:ext cx="5682917" cy="386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134869-F91B-46C4-B353-073824ED4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63" y="1979913"/>
            <a:ext cx="5314318" cy="40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290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2034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 보드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1. Landing Page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통한 페이지의 제공 가치 설명 및 이해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09EA0C-76FB-44DB-AB65-FF141CA9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" y="1909875"/>
            <a:ext cx="4700544" cy="1243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ABD670-82D4-4225-A62B-D48E3A50E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3667872"/>
            <a:ext cx="5170598" cy="2508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089FC3-4AA0-443E-B512-8C75F3C1D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22" y="2706945"/>
            <a:ext cx="4273222" cy="34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19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2034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 보드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페이지에서 제공하는 서비스에 대한 가격정책 확인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B5EFF-6515-4445-835E-F2985AA8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1" y="2279364"/>
            <a:ext cx="8327300" cy="38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358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2034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 보드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관심이 있는 테마를 확인 및 가이드 확인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CA54BF-A4B3-4F2D-985E-8F361D053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177999"/>
            <a:ext cx="5034198" cy="3464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BC7BC6-7540-4B8C-BE60-C8979A97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72" y="1979912"/>
            <a:ext cx="5599418" cy="47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3841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2034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 보드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4.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틀에 맞추어 예약하기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10CFF-14C6-41A6-AB01-86D1687C4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73" y="1979912"/>
            <a:ext cx="10076033" cy="44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320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A07C870-F337-44A8-806A-50CBA5F1D5F7}"/>
              </a:ext>
            </a:extLst>
          </p:cNvPr>
          <p:cNvSpPr txBox="1"/>
          <p:nvPr/>
        </p:nvSpPr>
        <p:spPr>
          <a:xfrm>
            <a:off x="930275" y="2115221"/>
            <a:ext cx="41713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기존의 해외 및 국내 여행</a:t>
            </a:r>
            <a:endParaRPr lang="en-US" altLang="ko-KR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04A9A7-0A33-4C6E-A523-B2CC68B49825}"/>
              </a:ext>
            </a:extLst>
          </p:cNvPr>
          <p:cNvSpPr/>
          <p:nvPr/>
        </p:nvSpPr>
        <p:spPr>
          <a:xfrm>
            <a:off x="23499" y="3429206"/>
            <a:ext cx="6168676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항공사와 연계하여 가이드가 붙는 여행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여러가지 신경이 쓰이는 것을 선호하지 않는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장년층에게 인기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가이드가 선택한 장소만 이동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항공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숙박 등을 모두 스스로 찾아보는 자유여행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기존의 틀에 박힌 여행보다는 보다 자유롭기를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원하는 청년층에게 인기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A5233D-FF38-48AD-97F4-AE14EA9C95EC}"/>
              </a:ext>
            </a:extLst>
          </p:cNvPr>
          <p:cNvSpPr/>
          <p:nvPr/>
        </p:nvSpPr>
        <p:spPr>
          <a:xfrm>
            <a:off x="4890745" y="465137"/>
            <a:ext cx="2308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기획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AutoShape 2" descr="Siren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Siren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Siren free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Siren free 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Siren free 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2" descr="Siren free icon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02376D-46DC-4F70-9824-B1195053A723}"/>
              </a:ext>
            </a:extLst>
          </p:cNvPr>
          <p:cNvCxnSpPr/>
          <p:nvPr/>
        </p:nvCxnSpPr>
        <p:spPr>
          <a:xfrm>
            <a:off x="5388746" y="2725445"/>
            <a:ext cx="1606858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7B0871-8A85-42B5-A7A9-6FA14218865D}"/>
              </a:ext>
            </a:extLst>
          </p:cNvPr>
          <p:cNvSpPr txBox="1"/>
          <p:nvPr/>
        </p:nvSpPr>
        <p:spPr>
          <a:xfrm>
            <a:off x="7199390" y="2115221"/>
            <a:ext cx="40958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‘</a:t>
            </a:r>
            <a:r>
              <a:rPr lang="en-US" altLang="ko-KR" sz="3200" dirty="0" err="1">
                <a:latin typeface="배달의민족 한나는 열한살" pitchFamily="50" charset="-127"/>
                <a:ea typeface="배달의민족 한나는 열한살" pitchFamily="50" charset="-127"/>
              </a:rPr>
              <a:t>FreTrip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’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의 여행 시스템</a:t>
            </a:r>
            <a:endParaRPr lang="en-US" altLang="ko-KR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52B67E-DB0F-4AA8-BDDC-2A5972887337}"/>
              </a:ext>
            </a:extLst>
          </p:cNvPr>
          <p:cNvSpPr/>
          <p:nvPr/>
        </p:nvSpPr>
        <p:spPr>
          <a:xfrm>
            <a:off x="6337431" y="3429206"/>
            <a:ext cx="5990743" cy="320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여행하고 싶은 장소 및 스타일을 고를 수 있다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페이지에서 해당 도시의 많은 가이드들이 제공하는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테마에 맞게 자신이 선택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지역에 대해 지식이 많은 현지인 가이드를 이용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언어 소통이 가능한 현지인이 직접 가이드 역할을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28645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ECEC36D-EA38-4B35-8CB7-67EBC84E4E64}"/>
              </a:ext>
            </a:extLst>
          </p:cNvPr>
          <p:cNvSpPr txBox="1"/>
          <p:nvPr/>
        </p:nvSpPr>
        <p:spPr>
          <a:xfrm>
            <a:off x="1423008" y="2006788"/>
            <a:ext cx="307300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pPr algn="ctr" defTabSz="457200">
              <a:defRPr/>
            </a:pPr>
            <a:r>
              <a:rPr lang="ko-KR" altLang="en-US" sz="2800" dirty="0">
                <a:latin typeface="배달의민족 한나는 열한살" pitchFamily="50" charset="-127"/>
                <a:ea typeface="배달의민족 한나는 열한살" pitchFamily="50" charset="-127"/>
              </a:rPr>
              <a:t>사용 코드</a:t>
            </a:r>
            <a:endParaRPr lang="en-US" altLang="ko-KR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8949F-4AEC-4A2C-A8BD-4CA0C06C721B}"/>
              </a:ext>
            </a:extLst>
          </p:cNvPr>
          <p:cNvSpPr txBox="1"/>
          <p:nvPr/>
        </p:nvSpPr>
        <p:spPr>
          <a:xfrm>
            <a:off x="1636072" y="1545123"/>
            <a:ext cx="54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E96A63"/>
                </a:solidFill>
              </a:rPr>
              <a:t>03</a:t>
            </a:r>
            <a:endParaRPr lang="ko-KR" altLang="en-US" dirty="0">
              <a:solidFill>
                <a:srgbClr val="E96A6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6F9832-CE9E-4689-8DEF-8393197A220C}"/>
              </a:ext>
            </a:extLst>
          </p:cNvPr>
          <p:cNvSpPr/>
          <p:nvPr/>
        </p:nvSpPr>
        <p:spPr>
          <a:xfrm>
            <a:off x="5153371" y="2691591"/>
            <a:ext cx="3779304" cy="44396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Bootstrap Layout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와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 Style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479319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1. Toggle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버튼 만들기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E56F3-EF9A-4B56-B92F-9352A1C88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268670"/>
            <a:ext cx="6237356" cy="41441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069002-A808-4D08-9D29-3985184B1C3C}"/>
              </a:ext>
            </a:extLst>
          </p:cNvPr>
          <p:cNvSpPr/>
          <p:nvPr/>
        </p:nvSpPr>
        <p:spPr>
          <a:xfrm>
            <a:off x="7138736" y="2746420"/>
            <a:ext cx="5053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Button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data-toggle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명령어 입력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Data-target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toggle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나타낼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id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값에 지정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Bootstrap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icon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통해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button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디자인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별도의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필요 없음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6276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D2CBE27-4734-4CF8-8DB9-E33561555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1" y="3187912"/>
            <a:ext cx="1014842" cy="10148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832992-DB2D-4590-A7BC-0FF19A1921B5}"/>
              </a:ext>
            </a:extLst>
          </p:cNvPr>
          <p:cNvGrpSpPr/>
          <p:nvPr/>
        </p:nvGrpSpPr>
        <p:grpSpPr>
          <a:xfrm>
            <a:off x="1708248" y="2548732"/>
            <a:ext cx="1857375" cy="2487234"/>
            <a:chOff x="1900237" y="2548732"/>
            <a:chExt cx="1857375" cy="248723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B764B2-29BC-4AB8-8EF6-3FACA9465829}"/>
                </a:ext>
              </a:extLst>
            </p:cNvPr>
            <p:cNvSpPr/>
            <p:nvPr/>
          </p:nvSpPr>
          <p:spPr>
            <a:xfrm>
              <a:off x="1900237" y="3039985"/>
              <a:ext cx="1857375" cy="1263073"/>
            </a:xfrm>
            <a:prstGeom prst="rect">
              <a:avLst/>
            </a:prstGeom>
            <a:solidFill>
              <a:srgbClr val="F39863"/>
            </a:solidFill>
            <a:ln w="57150">
              <a:solidFill>
                <a:srgbClr val="F398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 descr="개체, 시계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9608341-E1F5-4073-B726-8D56FE85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503" y="3187912"/>
              <a:ext cx="1014842" cy="101484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D6542-1847-4B55-89F1-59E476D51FD2}"/>
                </a:ext>
              </a:extLst>
            </p:cNvPr>
            <p:cNvSpPr txBox="1"/>
            <p:nvPr/>
          </p:nvSpPr>
          <p:spPr>
            <a:xfrm>
              <a:off x="1962338" y="4562760"/>
              <a:ext cx="1795273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itchFamily="50" charset="-127"/>
                  <a:ea typeface="배달의민족 한나는 열한살" pitchFamily="50" charset="-127"/>
                  <a:cs typeface="Arial" pitchFamily="34" charset="0"/>
                </a:rPr>
                <a:t>아이디어 기획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7376D2-1C01-4001-89A2-449F7B76967F}"/>
                </a:ext>
              </a:extLst>
            </p:cNvPr>
            <p:cNvSpPr txBox="1"/>
            <p:nvPr/>
          </p:nvSpPr>
          <p:spPr>
            <a:xfrm>
              <a:off x="2586710" y="2548732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39863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400" dirty="0">
                <a:solidFill>
                  <a:srgbClr val="F39863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E38244-683A-4393-B779-21A0296EB677}"/>
              </a:ext>
            </a:extLst>
          </p:cNvPr>
          <p:cNvGrpSpPr/>
          <p:nvPr/>
        </p:nvGrpSpPr>
        <p:grpSpPr>
          <a:xfrm>
            <a:off x="5239753" y="2548732"/>
            <a:ext cx="1857375" cy="3733730"/>
            <a:chOff x="8434388" y="2548732"/>
            <a:chExt cx="1857375" cy="37337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E38029-6A5F-445B-B5DD-2ACD48347DEA}"/>
                </a:ext>
              </a:extLst>
            </p:cNvPr>
            <p:cNvSpPr/>
            <p:nvPr/>
          </p:nvSpPr>
          <p:spPr>
            <a:xfrm>
              <a:off x="8434388" y="3063797"/>
              <a:ext cx="1857375" cy="1263073"/>
            </a:xfrm>
            <a:prstGeom prst="rect">
              <a:avLst/>
            </a:prstGeom>
            <a:solidFill>
              <a:srgbClr val="F39863"/>
            </a:solidFill>
            <a:ln w="57150">
              <a:solidFill>
                <a:srgbClr val="F398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5459127-D46C-4649-B9EA-1DB59CB04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2849" y="3236982"/>
              <a:ext cx="920452" cy="92045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549F88-630D-4FB5-93F0-9DAB3B4A8E5D}"/>
                </a:ext>
              </a:extLst>
            </p:cNvPr>
            <p:cNvSpPr txBox="1"/>
            <p:nvPr/>
          </p:nvSpPr>
          <p:spPr>
            <a:xfrm>
              <a:off x="9088803" y="2548732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rgbClr val="FAC76C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rgbClr val="F39863"/>
                  </a:solidFill>
                </a:rPr>
                <a:t>02</a:t>
              </a:r>
              <a:endParaRPr lang="ko-KR" altLang="en-US" dirty="0">
                <a:solidFill>
                  <a:srgbClr val="F3986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15D8E-BA7F-45CB-896F-A1D24A5393C9}"/>
                </a:ext>
              </a:extLst>
            </p:cNvPr>
            <p:cNvSpPr txBox="1"/>
            <p:nvPr/>
          </p:nvSpPr>
          <p:spPr>
            <a:xfrm>
              <a:off x="8723317" y="4562760"/>
              <a:ext cx="1279516" cy="1719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itchFamily="50" charset="-127"/>
                  <a:ea typeface="배달의민족 한나는 열한살" pitchFamily="50" charset="-127"/>
                  <a:cs typeface="Arial" pitchFamily="34" charset="0"/>
                </a:rPr>
                <a:t>디자인 시안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itchFamily="50" charset="-127"/>
                  <a:ea typeface="배달의민족 한나는 열한살" pitchFamily="50" charset="-127"/>
                  <a:cs typeface="Arial" pitchFamily="34" charset="0"/>
                </a:rPr>
                <a:t>및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itchFamily="50" charset="-127"/>
                  <a:ea typeface="배달의민족 한나는 열한살" pitchFamily="50" charset="-127"/>
                  <a:cs typeface="Arial" pitchFamily="34" charset="0"/>
                </a:rPr>
                <a:t>스토리 보드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5250057" y="1371910"/>
            <a:ext cx="16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</a:t>
            </a:r>
            <a:r>
              <a:rPr lang="en-US" altLang="ko-KR" sz="3600" dirty="0">
                <a:solidFill>
                  <a:srgbClr val="F398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</a:t>
            </a:r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DEX</a:t>
            </a:r>
            <a:endParaRPr lang="ko-KR" altLang="en-US" sz="3600" dirty="0">
              <a:solidFill>
                <a:srgbClr val="E96A63"/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357C17-0EEA-4C99-A478-B2F353B316CA}"/>
              </a:ext>
            </a:extLst>
          </p:cNvPr>
          <p:cNvGrpSpPr/>
          <p:nvPr/>
        </p:nvGrpSpPr>
        <p:grpSpPr>
          <a:xfrm>
            <a:off x="8680874" y="2548732"/>
            <a:ext cx="1857375" cy="2521859"/>
            <a:chOff x="8434388" y="2548732"/>
            <a:chExt cx="1857375" cy="252185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DE7ADD-6988-4BF6-A3D4-3D6A50792853}"/>
                </a:ext>
              </a:extLst>
            </p:cNvPr>
            <p:cNvSpPr/>
            <p:nvPr/>
          </p:nvSpPr>
          <p:spPr>
            <a:xfrm>
              <a:off x="8434388" y="3063797"/>
              <a:ext cx="1857375" cy="1263073"/>
            </a:xfrm>
            <a:prstGeom prst="rect">
              <a:avLst/>
            </a:prstGeom>
            <a:solidFill>
              <a:srgbClr val="F39863"/>
            </a:solidFill>
            <a:ln w="57150">
              <a:solidFill>
                <a:srgbClr val="F398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053EB074-2851-4101-8D5F-FD769D75F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2849" y="3236982"/>
              <a:ext cx="920452" cy="92045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165F15-6633-4DD5-BEDF-72E4F0D4BC1C}"/>
                </a:ext>
              </a:extLst>
            </p:cNvPr>
            <p:cNvSpPr txBox="1"/>
            <p:nvPr/>
          </p:nvSpPr>
          <p:spPr>
            <a:xfrm>
              <a:off x="9088803" y="2548732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rgbClr val="FAC76C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rgbClr val="F39863"/>
                  </a:solidFill>
                </a:rPr>
                <a:t>02</a:t>
              </a:r>
              <a:endParaRPr lang="ko-KR" altLang="en-US" dirty="0">
                <a:solidFill>
                  <a:srgbClr val="F39863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4C837B-3B6C-4312-AE39-B5C6EF908881}"/>
                </a:ext>
              </a:extLst>
            </p:cNvPr>
            <p:cNvSpPr txBox="1"/>
            <p:nvPr/>
          </p:nvSpPr>
          <p:spPr>
            <a:xfrm>
              <a:off x="8600689" y="4562760"/>
              <a:ext cx="15247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사용 코드 설명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Toggle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dropdown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적용하기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2209C3-32E7-40AC-82F6-985F2245A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1979912"/>
            <a:ext cx="5238735" cy="4444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1C60C9-AFF0-4356-940E-B2DEADA22DBD}"/>
              </a:ext>
            </a:extLst>
          </p:cNvPr>
          <p:cNvSpPr/>
          <p:nvPr/>
        </p:nvSpPr>
        <p:spPr>
          <a:xfrm>
            <a:off x="6428872" y="2060620"/>
            <a:ext cx="505326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Button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dropdown-toggle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명령어 입력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Caret Class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와 함께 하단의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UL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dropdown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 될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Menu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로 인식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1524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Toggle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dropdown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적용하기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886F36-B33F-4C54-A9DE-24DC32437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89" y="1979912"/>
            <a:ext cx="5425910" cy="44449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656739" y="2559003"/>
            <a:ext cx="505326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에서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Toggle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 실행 되었을 때와 아닐 때를 구분하여 효과 적용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코드가 길어 부분 삽입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0918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전반적으로 사용된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Container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구분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6958263" y="2060620"/>
            <a:ext cx="505326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통해 전체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Container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 차지할 크기를 지정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Container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안에 들어올 코드가 차지할 크기를 지정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Display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와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Position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조정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AA7E13-1D10-4394-A0B3-9292598C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060620"/>
            <a:ext cx="5906012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0773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4. Carousel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사용 코드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6958263" y="2060620"/>
            <a:ext cx="50532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Carousel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적용할 틀과 함께 이미지를 넣을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data-target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생성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Inner class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이용하여 해당 속성을 지정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Carousel-control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이용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action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 들어갈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data-slide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지정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D6EDA-890F-41C7-AC52-5709BE179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9" y="2060620"/>
            <a:ext cx="6436659" cy="4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4656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en-US" altLang="ko-KR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Embeded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iframe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적용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1403979" y="3434300"/>
            <a:ext cx="9616947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Embed-responsive Class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지정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responsive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값을 지정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Iframe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Class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상위 부모의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item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으로 지정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동영상의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id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값과 함께 여러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style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적용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DC2CE-57FD-43AB-9961-1C26679EC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291780"/>
            <a:ext cx="10615580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426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6. Calendar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Query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이용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7131011" y="3329895"/>
            <a:ext cx="4876506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Input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으로 설정한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ID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값에 따라 </a:t>
            </a:r>
            <a:r>
              <a:rPr lang="en-US" altLang="ko-KR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datatimepicker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코드를 이용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84791F-DF42-4A34-BD9E-78FD3DD71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186895"/>
            <a:ext cx="6044850" cy="43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1849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7. Navigation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슬라이드 효과 적용하기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87120-D68E-4C21-855D-522DBF7E0FBF}"/>
              </a:ext>
            </a:extLst>
          </p:cNvPr>
          <p:cNvSpPr/>
          <p:nvPr/>
        </p:nvSpPr>
        <p:spPr>
          <a:xfrm>
            <a:off x="7106948" y="2551340"/>
            <a:ext cx="4876506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Scrolling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기능을 적용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Function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 실행되었을 때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en-US" altLang="ko-KR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addClass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와 </a:t>
            </a:r>
            <a:r>
              <a:rPr lang="en-US" altLang="ko-KR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removeClass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기  능을 적용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9A4DE-7374-4D3C-A0CA-FACE2D4F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2357019"/>
            <a:ext cx="5912503" cy="36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799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8. Banner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Screen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이용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7A00C9-2027-47B7-88DB-64BF124E1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7" y="1979912"/>
            <a:ext cx="6438032" cy="45146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E25391-23CB-4D6E-9C61-BAF9AF066D51}"/>
              </a:ext>
            </a:extLst>
          </p:cNvPr>
          <p:cNvSpPr/>
          <p:nvPr/>
        </p:nvSpPr>
        <p:spPr>
          <a:xfrm>
            <a:off x="7106948" y="1979912"/>
            <a:ext cx="48765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Event Parameter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이용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J Query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실행여부 판단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Init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통해 실행해야 하는 코드의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CSS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Class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인식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Animate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효과를 적용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Event Parameter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통해 기능을 적용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15101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726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4" y="1395137"/>
            <a:ext cx="97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9. Loading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Image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이용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E25391-23CB-4D6E-9C61-BAF9AF066D51}"/>
              </a:ext>
            </a:extLst>
          </p:cNvPr>
          <p:cNvSpPr/>
          <p:nvPr/>
        </p:nvSpPr>
        <p:spPr>
          <a:xfrm>
            <a:off x="6733322" y="2147060"/>
            <a:ext cx="48765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Window Ready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상태에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적용 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Div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태그로 적용한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gif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이미지를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function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에서 불러온다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FadeOut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과 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remove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이용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를 통해 전체 이미지와 위치 이동방향 등에 대한 속성추가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D6F96B-119F-46DD-A0FF-658D580A7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9" y="1979912"/>
            <a:ext cx="5391428" cy="23489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75666E-B707-4988-8749-9FAA89322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28"/>
          <a:stretch/>
        </p:blipFill>
        <p:spPr>
          <a:xfrm>
            <a:off x="656739" y="4328900"/>
            <a:ext cx="5391428" cy="25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5521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514768" y="2426269"/>
            <a:ext cx="1231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4620293" y="3814747"/>
            <a:ext cx="3020379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endParaRPr lang="en-US" altLang="ko-KR" sz="54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1170997" y="2350367"/>
            <a:ext cx="48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170997" y="2624933"/>
            <a:ext cx="2044149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기획</a:t>
            </a:r>
            <a:endParaRPr lang="en-US" altLang="ko-KR" sz="28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352967-92A3-46BD-A315-8460D6A41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77" y="2215955"/>
            <a:ext cx="838100" cy="838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98BF40-DB10-4356-9608-57B8FD7862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287" y="2215955"/>
            <a:ext cx="838100" cy="8381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5E0225-4C3D-4A4C-872B-06EFB61657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98" y="3609167"/>
            <a:ext cx="1032877" cy="10328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183F4B-9F93-4B56-907D-5F801AD02C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9" y="2246396"/>
            <a:ext cx="838101" cy="838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EC6EC9-6429-46D1-95C2-060736B746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9" y="3718894"/>
            <a:ext cx="838101" cy="838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FAB23C-5AFF-47EA-A6CE-D77A383067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76" y="3706554"/>
            <a:ext cx="838101" cy="8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979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3CD69-BBA3-476B-AE5F-57333DFEA656}"/>
              </a:ext>
            </a:extLst>
          </p:cNvPr>
          <p:cNvSpPr/>
          <p:nvPr/>
        </p:nvSpPr>
        <p:spPr>
          <a:xfrm>
            <a:off x="656739" y="483432"/>
            <a:ext cx="2308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기획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8F350-F52E-4059-A44D-8DC690FB9B01}"/>
              </a:ext>
            </a:extLst>
          </p:cNvPr>
          <p:cNvSpPr txBox="1"/>
          <p:nvPr/>
        </p:nvSpPr>
        <p:spPr>
          <a:xfrm>
            <a:off x="1322564" y="2417063"/>
            <a:ext cx="40750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서비스 이름  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:   </a:t>
            </a:r>
            <a:r>
              <a:rPr lang="en-US" altLang="ko-KR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FreTrip</a:t>
            </a:r>
            <a:endParaRPr lang="en-US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A9F96-C15D-487A-8532-AC646940D1CD}"/>
              </a:ext>
            </a:extLst>
          </p:cNvPr>
          <p:cNvSpPr txBox="1"/>
          <p:nvPr/>
        </p:nvSpPr>
        <p:spPr>
          <a:xfrm>
            <a:off x="3631209" y="3517393"/>
            <a:ext cx="69068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자유로움 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–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Free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  +  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여행 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Trip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의 합성어</a:t>
            </a:r>
            <a:endParaRPr lang="en-US" altLang="ko-KR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DC89F-D43F-4706-8A47-028985D46208}"/>
              </a:ext>
            </a:extLst>
          </p:cNvPr>
          <p:cNvSpPr txBox="1"/>
          <p:nvPr/>
        </p:nvSpPr>
        <p:spPr>
          <a:xfrm>
            <a:off x="3089672" y="5232262"/>
            <a:ext cx="5819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웹 호스트  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: 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fretrip.run.goorm.io</a:t>
            </a:r>
          </a:p>
        </p:txBody>
      </p:sp>
    </p:spTree>
    <p:extLst>
      <p:ext uri="{BB962C8B-B14F-4D97-AF65-F5344CB8AC3E}">
        <p14:creationId xmlns:p14="http://schemas.microsoft.com/office/powerpoint/2010/main" val="109460198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A07C870-F337-44A8-806A-50CBA5F1D5F7}"/>
              </a:ext>
            </a:extLst>
          </p:cNvPr>
          <p:cNvSpPr txBox="1"/>
          <p:nvPr/>
        </p:nvSpPr>
        <p:spPr>
          <a:xfrm>
            <a:off x="930275" y="2115221"/>
            <a:ext cx="41713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기존의 해외 및 국내 여행</a:t>
            </a:r>
            <a:endParaRPr lang="en-US" altLang="ko-KR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04A9A7-0A33-4C6E-A523-B2CC68B49825}"/>
              </a:ext>
            </a:extLst>
          </p:cNvPr>
          <p:cNvSpPr/>
          <p:nvPr/>
        </p:nvSpPr>
        <p:spPr>
          <a:xfrm>
            <a:off x="23499" y="3429206"/>
            <a:ext cx="6168676" cy="326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항공사와 연계하여 가이드가 붙는 여행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여러가지 신경이 쓰이는 것을 선호하지 않는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장년층에게 인기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가이드가 선택한 장소만 이동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항공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숙박 등을 모두 스스로 찾아보는 자유여행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기존의 틀에 박힌 여행보다는 보다 자유롭기를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원하는 청년층에게 인기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A5233D-FF38-48AD-97F4-AE14EA9C95EC}"/>
              </a:ext>
            </a:extLst>
          </p:cNvPr>
          <p:cNvSpPr/>
          <p:nvPr/>
        </p:nvSpPr>
        <p:spPr>
          <a:xfrm>
            <a:off x="4890745" y="465137"/>
            <a:ext cx="2308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아이디어 기획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AutoShape 2" descr="Siren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Siren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Siren free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Siren free 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Siren free icon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2" descr="Siren free icon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02376D-46DC-4F70-9824-B1195053A723}"/>
              </a:ext>
            </a:extLst>
          </p:cNvPr>
          <p:cNvCxnSpPr/>
          <p:nvPr/>
        </p:nvCxnSpPr>
        <p:spPr>
          <a:xfrm>
            <a:off x="5388746" y="2725445"/>
            <a:ext cx="1606858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7B0871-8A85-42B5-A7A9-6FA14218865D}"/>
              </a:ext>
            </a:extLst>
          </p:cNvPr>
          <p:cNvSpPr txBox="1"/>
          <p:nvPr/>
        </p:nvSpPr>
        <p:spPr>
          <a:xfrm>
            <a:off x="7199390" y="2115221"/>
            <a:ext cx="40958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‘</a:t>
            </a:r>
            <a:r>
              <a:rPr lang="en-US" altLang="ko-KR" sz="3200" dirty="0" err="1">
                <a:latin typeface="배달의민족 한나는 열한살" pitchFamily="50" charset="-127"/>
                <a:ea typeface="배달의민족 한나는 열한살" pitchFamily="50" charset="-127"/>
              </a:rPr>
              <a:t>FreTrip</a:t>
            </a:r>
            <a:r>
              <a:rPr lang="en-US" altLang="ko-KR" sz="3200" dirty="0">
                <a:latin typeface="배달의민족 한나는 열한살" pitchFamily="50" charset="-127"/>
                <a:ea typeface="배달의민족 한나는 열한살" pitchFamily="50" charset="-127"/>
              </a:rPr>
              <a:t>’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의 여행 시스템</a:t>
            </a:r>
            <a:endParaRPr lang="en-US" altLang="ko-KR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52B67E-DB0F-4AA8-BDDC-2A5972887337}"/>
              </a:ext>
            </a:extLst>
          </p:cNvPr>
          <p:cNvSpPr/>
          <p:nvPr/>
        </p:nvSpPr>
        <p:spPr>
          <a:xfrm>
            <a:off x="6337431" y="3429206"/>
            <a:ext cx="5990743" cy="3200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여행하고 싶은 장소 및 스타일을 고를 수 있다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페이지에서 해당 도시의 많은 가이드들이 제공하는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테마에 맞게 자신이 선택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지역에 대해 지식이 많은 현지인 가이드를 이용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언어 소통이 가능한 현지인이 직접 가이드 역할을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수행한다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76506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3580381-B9BD-424F-A0A1-9D8144C4718C}"/>
              </a:ext>
            </a:extLst>
          </p:cNvPr>
          <p:cNvSpPr txBox="1"/>
          <p:nvPr/>
        </p:nvSpPr>
        <p:spPr>
          <a:xfrm>
            <a:off x="1633609" y="1891948"/>
            <a:ext cx="4073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기본적인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Html, </a:t>
            </a:r>
            <a:r>
              <a:rPr lang="en-US" altLang="ko-KR" sz="3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Css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JS</a:t>
            </a:r>
            <a:endParaRPr lang="ko-KR" altLang="ko-KR" sz="32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580381-B9BD-424F-A0A1-9D8144C4718C}"/>
              </a:ext>
            </a:extLst>
          </p:cNvPr>
          <p:cNvSpPr txBox="1"/>
          <p:nvPr/>
        </p:nvSpPr>
        <p:spPr>
          <a:xfrm>
            <a:off x="5916223" y="3480046"/>
            <a:ext cx="4046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Bootstrap &amp;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D74F44-C757-4A35-8E66-68D7204811A1}"/>
              </a:ext>
            </a:extLst>
          </p:cNvPr>
          <p:cNvSpPr/>
          <p:nvPr/>
        </p:nvSpPr>
        <p:spPr>
          <a:xfrm>
            <a:off x="4809571" y="401019"/>
            <a:ext cx="1877437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 방식</a:t>
            </a:r>
            <a:endParaRPr lang="en-US" altLang="ko-KR" sz="36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4A7401B2-E7BE-4DF8-99E4-C786AC497160}"/>
              </a:ext>
            </a:extLst>
          </p:cNvPr>
          <p:cNvSpPr/>
          <p:nvPr/>
        </p:nvSpPr>
        <p:spPr>
          <a:xfrm>
            <a:off x="5513032" y="2760221"/>
            <a:ext cx="470517" cy="719825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080A14-65B2-4BC8-9072-9E1F799C93C4}"/>
              </a:ext>
            </a:extLst>
          </p:cNvPr>
          <p:cNvSpPr/>
          <p:nvPr/>
        </p:nvSpPr>
        <p:spPr>
          <a:xfrm>
            <a:off x="5983549" y="4249487"/>
            <a:ext cx="575991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웹과 모바일 환경에 따라 자연스러운 반응형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전반적인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Layout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구조 환경에 이용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다양한 기능이 제공되는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J Query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와 혼합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- 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 들어가는 부분에 대한 자연스러운 기능 적용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9580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ECEC36D-EA38-4B35-8CB7-67EBC84E4E64}"/>
              </a:ext>
            </a:extLst>
          </p:cNvPr>
          <p:cNvSpPr txBox="1"/>
          <p:nvPr/>
        </p:nvSpPr>
        <p:spPr>
          <a:xfrm>
            <a:off x="556734" y="2006788"/>
            <a:ext cx="30730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pPr algn="ctr" defTabSz="457200">
              <a:defRPr/>
            </a:pPr>
            <a:r>
              <a:rPr lang="ko-KR" altLang="en-US" sz="2800" dirty="0">
                <a:latin typeface="배달의민족 한나는 열한살" pitchFamily="50" charset="-127"/>
                <a:ea typeface="배달의민족 한나는 열한살" pitchFamily="50" charset="-127"/>
              </a:rPr>
              <a:t>디자인 시안 </a:t>
            </a:r>
            <a:endParaRPr lang="en-US" altLang="ko-KR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 defTabSz="457200">
              <a:defRPr/>
            </a:pPr>
            <a:r>
              <a:rPr lang="ko-KR" altLang="en-US" sz="2800" dirty="0">
                <a:latin typeface="배달의민족 한나는 열한살" pitchFamily="50" charset="-127"/>
                <a:ea typeface="배달의민족 한나는 열한살" pitchFamily="50" charset="-127"/>
              </a:rPr>
              <a:t>및</a:t>
            </a:r>
            <a:endParaRPr lang="en-US" altLang="ko-KR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 defTabSz="457200">
              <a:defRPr/>
            </a:pPr>
            <a:r>
              <a:rPr lang="ko-KR" altLang="en-US" sz="2800" dirty="0">
                <a:latin typeface="배달의민족 한나는 열한살" pitchFamily="50" charset="-127"/>
                <a:ea typeface="배달의민족 한나는 열한살" pitchFamily="50" charset="-127"/>
              </a:rPr>
              <a:t>스토리 보드</a:t>
            </a:r>
            <a:endParaRPr lang="en-US" altLang="ko-KR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8949F-4AEC-4A2C-A8BD-4CA0C06C721B}"/>
              </a:ext>
            </a:extLst>
          </p:cNvPr>
          <p:cNvSpPr txBox="1"/>
          <p:nvPr/>
        </p:nvSpPr>
        <p:spPr>
          <a:xfrm>
            <a:off x="769798" y="1545123"/>
            <a:ext cx="54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E96A63"/>
                </a:solidFill>
              </a:rPr>
              <a:t>02</a:t>
            </a:r>
            <a:endParaRPr lang="ko-KR" altLang="en-US" dirty="0">
              <a:solidFill>
                <a:srgbClr val="E96A6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6828DF-996C-4813-BACD-115F1749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3" y="683581"/>
            <a:ext cx="7839360" cy="55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7662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 시안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5" y="1395137"/>
            <a:ext cx="836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1.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Toggle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을 이용한 자연스러운 반응형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Navigation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4D92C-E2B1-41C6-931D-C09E0DA9E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7" y="2330092"/>
            <a:ext cx="5418297" cy="3783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23D69-35A9-424A-8C65-9EC80492A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0" y="2330091"/>
            <a:ext cx="5112558" cy="3783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04F4A-FD58-4D94-AF15-15B92CE3C48C}"/>
              </a:ext>
            </a:extLst>
          </p:cNvPr>
          <p:cNvSpPr txBox="1"/>
          <p:nvPr/>
        </p:nvSpPr>
        <p:spPr>
          <a:xfrm>
            <a:off x="2117558" y="637673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이상의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0FE15-9BB4-486E-82E6-1C355B1FDFE6}"/>
              </a:ext>
            </a:extLst>
          </p:cNvPr>
          <p:cNvSpPr txBox="1"/>
          <p:nvPr/>
        </p:nvSpPr>
        <p:spPr>
          <a:xfrm>
            <a:off x="8418095" y="637673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이하의 화면</a:t>
            </a:r>
          </a:p>
        </p:txBody>
      </p:sp>
    </p:spTree>
    <p:extLst>
      <p:ext uri="{BB962C8B-B14F-4D97-AF65-F5344CB8AC3E}">
        <p14:creationId xmlns:p14="http://schemas.microsoft.com/office/powerpoint/2010/main" val="147133245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94A-81A6-42C8-AD84-7B4DBAAF8721}"/>
              </a:ext>
            </a:extLst>
          </p:cNvPr>
          <p:cNvSpPr/>
          <p:nvPr/>
        </p:nvSpPr>
        <p:spPr>
          <a:xfrm>
            <a:off x="656739" y="483432"/>
            <a:ext cx="19960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 시안</a:t>
            </a:r>
            <a:endParaRPr lang="en-US" altLang="ko-KR" sz="32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97EF3-5D30-4F37-B101-2D2986050925}"/>
              </a:ext>
            </a:extLst>
          </p:cNvPr>
          <p:cNvSpPr txBox="1"/>
          <p:nvPr/>
        </p:nvSpPr>
        <p:spPr>
          <a:xfrm>
            <a:off x="1127255" y="1395137"/>
            <a:ext cx="836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Bootstrap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과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Flex </a:t>
            </a:r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구조를 통한 </a:t>
            </a:r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4F4A-FD58-4D94-AF15-15B92CE3C48C}"/>
              </a:ext>
            </a:extLst>
          </p:cNvPr>
          <p:cNvSpPr txBox="1"/>
          <p:nvPr/>
        </p:nvSpPr>
        <p:spPr>
          <a:xfrm>
            <a:off x="2027747" y="637673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이상의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0FE15-9BB4-486E-82E6-1C355B1FDFE6}"/>
              </a:ext>
            </a:extLst>
          </p:cNvPr>
          <p:cNvSpPr txBox="1"/>
          <p:nvPr/>
        </p:nvSpPr>
        <p:spPr>
          <a:xfrm>
            <a:off x="8201527" y="637673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770px 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이하의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60EBF0-F1BA-428C-8748-502331BC5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3" y="2109916"/>
            <a:ext cx="5225718" cy="39179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40A0C0-B379-4806-9315-BD3DA38BE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95" y="1954025"/>
            <a:ext cx="5037287" cy="43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258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</TotalTime>
  <Words>556</Words>
  <Application>Microsoft Office PowerPoint</Application>
  <PresentationFormat>와이드스크린</PresentationFormat>
  <Paragraphs>137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guswo5580@gmail.com</cp:lastModifiedBy>
  <cp:revision>141</cp:revision>
  <dcterms:created xsi:type="dcterms:W3CDTF">2018-04-01T12:18:09Z</dcterms:created>
  <dcterms:modified xsi:type="dcterms:W3CDTF">2018-05-09T13:56:52Z</dcterms:modified>
</cp:coreProperties>
</file>